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979613" cy="3060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53" autoAdjust="0"/>
    <p:restoredTop sz="94660"/>
  </p:normalViewPr>
  <p:slideViewPr>
    <p:cSldViewPr snapToGrid="0">
      <p:cViewPr varScale="1">
        <p:scale>
          <a:sx n="226" d="100"/>
          <a:sy n="226" d="100"/>
        </p:scale>
        <p:origin x="2826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471" y="500906"/>
            <a:ext cx="1682671" cy="1065577"/>
          </a:xfrm>
        </p:spPr>
        <p:txBody>
          <a:bodyPr anchor="b"/>
          <a:lstStyle>
            <a:lvl1pPr algn="ctr">
              <a:defRPr sz="1299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452" y="1607576"/>
            <a:ext cx="1484710" cy="738960"/>
          </a:xfrm>
        </p:spPr>
        <p:txBody>
          <a:bodyPr/>
          <a:lstStyle>
            <a:lvl1pPr marL="0" indent="0" algn="ctr">
              <a:buNone/>
              <a:defRPr sz="520"/>
            </a:lvl1pPr>
            <a:lvl2pPr marL="98984" indent="0" algn="ctr">
              <a:buNone/>
              <a:defRPr sz="433"/>
            </a:lvl2pPr>
            <a:lvl3pPr marL="197968" indent="0" algn="ctr">
              <a:buNone/>
              <a:defRPr sz="390"/>
            </a:lvl3pPr>
            <a:lvl4pPr marL="296951" indent="0" algn="ctr">
              <a:buNone/>
              <a:defRPr sz="346"/>
            </a:lvl4pPr>
            <a:lvl5pPr marL="395935" indent="0" algn="ctr">
              <a:buNone/>
              <a:defRPr sz="346"/>
            </a:lvl5pPr>
            <a:lvl6pPr marL="494919" indent="0" algn="ctr">
              <a:buNone/>
              <a:defRPr sz="346"/>
            </a:lvl6pPr>
            <a:lvl7pPr marL="593903" indent="0" algn="ctr">
              <a:buNone/>
              <a:defRPr sz="346"/>
            </a:lvl7pPr>
            <a:lvl8pPr marL="692887" indent="0" algn="ctr">
              <a:buNone/>
              <a:defRPr sz="346"/>
            </a:lvl8pPr>
            <a:lvl9pPr marL="791870" indent="0" algn="ctr">
              <a:buNone/>
              <a:defRPr sz="346"/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547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1329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68" y="763050"/>
            <a:ext cx="1707416" cy="1273166"/>
          </a:xfrm>
        </p:spPr>
        <p:txBody>
          <a:bodyPr anchor="b"/>
          <a:lstStyle>
            <a:lvl1pPr>
              <a:defRPr sz="1299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068" y="2048261"/>
            <a:ext cx="1707416" cy="669528"/>
          </a:xfrm>
        </p:spPr>
        <p:txBody>
          <a:bodyPr/>
          <a:lstStyle>
            <a:lvl1pPr marL="0" indent="0">
              <a:buNone/>
              <a:defRPr sz="520">
                <a:solidFill>
                  <a:schemeClr val="tx1"/>
                </a:solidFill>
              </a:defRPr>
            </a:lvl1pPr>
            <a:lvl2pPr marL="98984" indent="0">
              <a:buNone/>
              <a:defRPr sz="433">
                <a:solidFill>
                  <a:schemeClr val="tx1">
                    <a:tint val="75000"/>
                  </a:schemeClr>
                </a:solidFill>
              </a:defRPr>
            </a:lvl2pPr>
            <a:lvl3pPr marL="197968" indent="0">
              <a:buNone/>
              <a:defRPr sz="390">
                <a:solidFill>
                  <a:schemeClr val="tx1">
                    <a:tint val="75000"/>
                  </a:schemeClr>
                </a:solidFill>
              </a:defRPr>
            </a:lvl3pPr>
            <a:lvl4pPr marL="296951" indent="0">
              <a:buNone/>
              <a:defRPr sz="346">
                <a:solidFill>
                  <a:schemeClr val="tx1">
                    <a:tint val="75000"/>
                  </a:schemeClr>
                </a:solidFill>
              </a:defRPr>
            </a:lvl4pPr>
            <a:lvl5pPr marL="395935" indent="0">
              <a:buNone/>
              <a:defRPr sz="346">
                <a:solidFill>
                  <a:schemeClr val="tx1">
                    <a:tint val="75000"/>
                  </a:schemeClr>
                </a:solidFill>
              </a:defRPr>
            </a:lvl5pPr>
            <a:lvl6pPr marL="494919" indent="0">
              <a:buNone/>
              <a:defRPr sz="346">
                <a:solidFill>
                  <a:schemeClr val="tx1">
                    <a:tint val="75000"/>
                  </a:schemeClr>
                </a:solidFill>
              </a:defRPr>
            </a:lvl6pPr>
            <a:lvl7pPr marL="593903" indent="0">
              <a:buNone/>
              <a:defRPr sz="346">
                <a:solidFill>
                  <a:schemeClr val="tx1">
                    <a:tint val="75000"/>
                  </a:schemeClr>
                </a:solidFill>
              </a:defRPr>
            </a:lvl7pPr>
            <a:lvl8pPr marL="692887" indent="0">
              <a:buNone/>
              <a:defRPr sz="346">
                <a:solidFill>
                  <a:schemeClr val="tx1">
                    <a:tint val="75000"/>
                  </a:schemeClr>
                </a:solidFill>
              </a:defRPr>
            </a:lvl8pPr>
            <a:lvl9pPr marL="791870" indent="0">
              <a:buNone/>
              <a:defRPr sz="3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09749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098" y="814770"/>
            <a:ext cx="841336" cy="1941986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2179" y="814770"/>
            <a:ext cx="841336" cy="1941986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00103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56" y="162955"/>
            <a:ext cx="1707416" cy="591594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356" y="750297"/>
            <a:ext cx="837469" cy="367709"/>
          </a:xfrm>
        </p:spPr>
        <p:txBody>
          <a:bodyPr anchor="b"/>
          <a:lstStyle>
            <a:lvl1pPr marL="0" indent="0">
              <a:buNone/>
              <a:defRPr sz="520" b="1"/>
            </a:lvl1pPr>
            <a:lvl2pPr marL="98984" indent="0">
              <a:buNone/>
              <a:defRPr sz="433" b="1"/>
            </a:lvl2pPr>
            <a:lvl3pPr marL="197968" indent="0">
              <a:buNone/>
              <a:defRPr sz="390" b="1"/>
            </a:lvl3pPr>
            <a:lvl4pPr marL="296951" indent="0">
              <a:buNone/>
              <a:defRPr sz="346" b="1"/>
            </a:lvl4pPr>
            <a:lvl5pPr marL="395935" indent="0">
              <a:buNone/>
              <a:defRPr sz="346" b="1"/>
            </a:lvl5pPr>
            <a:lvl6pPr marL="494919" indent="0">
              <a:buNone/>
              <a:defRPr sz="346" b="1"/>
            </a:lvl6pPr>
            <a:lvl7pPr marL="593903" indent="0">
              <a:buNone/>
              <a:defRPr sz="346" b="1"/>
            </a:lvl7pPr>
            <a:lvl8pPr marL="692887" indent="0">
              <a:buNone/>
              <a:defRPr sz="346" b="1"/>
            </a:lvl8pPr>
            <a:lvl9pPr marL="791870" indent="0">
              <a:buNone/>
              <a:defRPr sz="346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356" y="1118006"/>
            <a:ext cx="837469" cy="164441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02179" y="750297"/>
            <a:ext cx="841593" cy="367709"/>
          </a:xfrm>
        </p:spPr>
        <p:txBody>
          <a:bodyPr anchor="b"/>
          <a:lstStyle>
            <a:lvl1pPr marL="0" indent="0">
              <a:buNone/>
              <a:defRPr sz="520" b="1"/>
            </a:lvl1pPr>
            <a:lvl2pPr marL="98984" indent="0">
              <a:buNone/>
              <a:defRPr sz="433" b="1"/>
            </a:lvl2pPr>
            <a:lvl3pPr marL="197968" indent="0">
              <a:buNone/>
              <a:defRPr sz="390" b="1"/>
            </a:lvl3pPr>
            <a:lvl4pPr marL="296951" indent="0">
              <a:buNone/>
              <a:defRPr sz="346" b="1"/>
            </a:lvl4pPr>
            <a:lvl5pPr marL="395935" indent="0">
              <a:buNone/>
              <a:defRPr sz="346" b="1"/>
            </a:lvl5pPr>
            <a:lvl6pPr marL="494919" indent="0">
              <a:buNone/>
              <a:defRPr sz="346" b="1"/>
            </a:lvl6pPr>
            <a:lvl7pPr marL="593903" indent="0">
              <a:buNone/>
              <a:defRPr sz="346" b="1"/>
            </a:lvl7pPr>
            <a:lvl8pPr marL="692887" indent="0">
              <a:buNone/>
              <a:defRPr sz="346" b="1"/>
            </a:lvl8pPr>
            <a:lvl9pPr marL="791870" indent="0">
              <a:buNone/>
              <a:defRPr sz="346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02179" y="1118006"/>
            <a:ext cx="841593" cy="164441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33350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06011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01971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56" y="204047"/>
            <a:ext cx="638477" cy="714163"/>
          </a:xfrm>
        </p:spPr>
        <p:txBody>
          <a:bodyPr anchor="b"/>
          <a:lstStyle>
            <a:lvl1pPr>
              <a:defRPr sz="693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593" y="440685"/>
            <a:ext cx="1002179" cy="2175081"/>
          </a:xfrm>
        </p:spPr>
        <p:txBody>
          <a:bodyPr/>
          <a:lstStyle>
            <a:lvl1pPr>
              <a:defRPr sz="693"/>
            </a:lvl1pPr>
            <a:lvl2pPr>
              <a:defRPr sz="606"/>
            </a:lvl2pPr>
            <a:lvl3pPr>
              <a:defRPr sz="520"/>
            </a:lvl3pPr>
            <a:lvl4pPr>
              <a:defRPr sz="433"/>
            </a:lvl4pPr>
            <a:lvl5pPr>
              <a:defRPr sz="433"/>
            </a:lvl5pPr>
            <a:lvl6pPr>
              <a:defRPr sz="433"/>
            </a:lvl6pPr>
            <a:lvl7pPr>
              <a:defRPr sz="433"/>
            </a:lvl7pPr>
            <a:lvl8pPr>
              <a:defRPr sz="433"/>
            </a:lvl8pPr>
            <a:lvl9pPr>
              <a:defRPr sz="433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356" y="918210"/>
            <a:ext cx="638477" cy="1701098"/>
          </a:xfrm>
        </p:spPr>
        <p:txBody>
          <a:bodyPr/>
          <a:lstStyle>
            <a:lvl1pPr marL="0" indent="0">
              <a:buNone/>
              <a:defRPr sz="346"/>
            </a:lvl1pPr>
            <a:lvl2pPr marL="98984" indent="0">
              <a:buNone/>
              <a:defRPr sz="303"/>
            </a:lvl2pPr>
            <a:lvl3pPr marL="197968" indent="0">
              <a:buNone/>
              <a:defRPr sz="260"/>
            </a:lvl3pPr>
            <a:lvl4pPr marL="296951" indent="0">
              <a:buNone/>
              <a:defRPr sz="217"/>
            </a:lvl4pPr>
            <a:lvl5pPr marL="395935" indent="0">
              <a:buNone/>
              <a:defRPr sz="217"/>
            </a:lvl5pPr>
            <a:lvl6pPr marL="494919" indent="0">
              <a:buNone/>
              <a:defRPr sz="217"/>
            </a:lvl6pPr>
            <a:lvl7pPr marL="593903" indent="0">
              <a:buNone/>
              <a:defRPr sz="217"/>
            </a:lvl7pPr>
            <a:lvl8pPr marL="692887" indent="0">
              <a:buNone/>
              <a:defRPr sz="217"/>
            </a:lvl8pPr>
            <a:lvl9pPr marL="791870" indent="0">
              <a:buNone/>
              <a:defRPr sz="217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0522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56" y="204047"/>
            <a:ext cx="638477" cy="714163"/>
          </a:xfrm>
        </p:spPr>
        <p:txBody>
          <a:bodyPr anchor="b"/>
          <a:lstStyle>
            <a:lvl1pPr>
              <a:defRPr sz="693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41593" y="440685"/>
            <a:ext cx="1002179" cy="2175081"/>
          </a:xfrm>
        </p:spPr>
        <p:txBody>
          <a:bodyPr anchor="t"/>
          <a:lstStyle>
            <a:lvl1pPr marL="0" indent="0">
              <a:buNone/>
              <a:defRPr sz="693"/>
            </a:lvl1pPr>
            <a:lvl2pPr marL="98984" indent="0">
              <a:buNone/>
              <a:defRPr sz="606"/>
            </a:lvl2pPr>
            <a:lvl3pPr marL="197968" indent="0">
              <a:buNone/>
              <a:defRPr sz="520"/>
            </a:lvl3pPr>
            <a:lvl4pPr marL="296951" indent="0">
              <a:buNone/>
              <a:defRPr sz="433"/>
            </a:lvl4pPr>
            <a:lvl5pPr marL="395935" indent="0">
              <a:buNone/>
              <a:defRPr sz="433"/>
            </a:lvl5pPr>
            <a:lvl6pPr marL="494919" indent="0">
              <a:buNone/>
              <a:defRPr sz="433"/>
            </a:lvl6pPr>
            <a:lvl7pPr marL="593903" indent="0">
              <a:buNone/>
              <a:defRPr sz="433"/>
            </a:lvl7pPr>
            <a:lvl8pPr marL="692887" indent="0">
              <a:buNone/>
              <a:defRPr sz="433"/>
            </a:lvl8pPr>
            <a:lvl9pPr marL="791870" indent="0">
              <a:buNone/>
              <a:defRPr sz="433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356" y="918210"/>
            <a:ext cx="638477" cy="1701098"/>
          </a:xfrm>
        </p:spPr>
        <p:txBody>
          <a:bodyPr/>
          <a:lstStyle>
            <a:lvl1pPr marL="0" indent="0">
              <a:buNone/>
              <a:defRPr sz="346"/>
            </a:lvl1pPr>
            <a:lvl2pPr marL="98984" indent="0">
              <a:buNone/>
              <a:defRPr sz="303"/>
            </a:lvl2pPr>
            <a:lvl3pPr marL="197968" indent="0">
              <a:buNone/>
              <a:defRPr sz="260"/>
            </a:lvl3pPr>
            <a:lvl4pPr marL="296951" indent="0">
              <a:buNone/>
              <a:defRPr sz="217"/>
            </a:lvl4pPr>
            <a:lvl5pPr marL="395935" indent="0">
              <a:buNone/>
              <a:defRPr sz="217"/>
            </a:lvl5pPr>
            <a:lvl6pPr marL="494919" indent="0">
              <a:buNone/>
              <a:defRPr sz="217"/>
            </a:lvl6pPr>
            <a:lvl7pPr marL="593903" indent="0">
              <a:buNone/>
              <a:defRPr sz="217"/>
            </a:lvl7pPr>
            <a:lvl8pPr marL="692887" indent="0">
              <a:buNone/>
              <a:defRPr sz="217"/>
            </a:lvl8pPr>
            <a:lvl9pPr marL="791870" indent="0">
              <a:buNone/>
              <a:defRPr sz="217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35413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8511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6661" y="162954"/>
            <a:ext cx="426854" cy="2593802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099" y="162954"/>
            <a:ext cx="1255817" cy="2593802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0563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099" y="162955"/>
            <a:ext cx="1707416" cy="59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099" y="814770"/>
            <a:ext cx="1707416" cy="1941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6098" y="2836816"/>
            <a:ext cx="445413" cy="162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70175-25C7-4A26-A761-C28C93310CA0}" type="datetimeFigureOut">
              <a:rPr lang="sl-SI" smtClean="0"/>
              <a:t>24. 10. 2026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5747" y="2836816"/>
            <a:ext cx="668119" cy="162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98102" y="2836816"/>
            <a:ext cx="445413" cy="162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2455A-79D0-4BEB-9538-17A57B1B889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274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97968" rtl="0" eaLnBrk="1" latinLnBrk="0" hangingPunct="1">
        <a:lnSpc>
          <a:spcPct val="90000"/>
        </a:lnSpc>
        <a:spcBef>
          <a:spcPct val="0"/>
        </a:spcBef>
        <a:buNone/>
        <a:defRPr sz="9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9492" indent="-49492" algn="l" defTabSz="197968" rtl="0" eaLnBrk="1" latinLnBrk="0" hangingPunct="1">
        <a:lnSpc>
          <a:spcPct val="90000"/>
        </a:lnSpc>
        <a:spcBef>
          <a:spcPts val="217"/>
        </a:spcBef>
        <a:buFont typeface="Arial" panose="020B0604020202020204" pitchFamily="34" charset="0"/>
        <a:buChar char="•"/>
        <a:defRPr sz="606" kern="1200">
          <a:solidFill>
            <a:schemeClr val="tx1"/>
          </a:solidFill>
          <a:latin typeface="+mn-lt"/>
          <a:ea typeface="+mn-ea"/>
          <a:cs typeface="+mn-cs"/>
        </a:defRPr>
      </a:lvl1pPr>
      <a:lvl2pPr marL="148476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sz="520" kern="1200">
          <a:solidFill>
            <a:schemeClr val="tx1"/>
          </a:solidFill>
          <a:latin typeface="+mn-lt"/>
          <a:ea typeface="+mn-ea"/>
          <a:cs typeface="+mn-cs"/>
        </a:defRPr>
      </a:lvl2pPr>
      <a:lvl3pPr marL="247460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sz="433" kern="1200">
          <a:solidFill>
            <a:schemeClr val="tx1"/>
          </a:solidFill>
          <a:latin typeface="+mn-lt"/>
          <a:ea typeface="+mn-ea"/>
          <a:cs typeface="+mn-cs"/>
        </a:defRPr>
      </a:lvl3pPr>
      <a:lvl4pPr marL="346443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sz="390" kern="1200">
          <a:solidFill>
            <a:schemeClr val="tx1"/>
          </a:solidFill>
          <a:latin typeface="+mn-lt"/>
          <a:ea typeface="+mn-ea"/>
          <a:cs typeface="+mn-cs"/>
        </a:defRPr>
      </a:lvl4pPr>
      <a:lvl5pPr marL="445427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sz="390" kern="1200">
          <a:solidFill>
            <a:schemeClr val="tx1"/>
          </a:solidFill>
          <a:latin typeface="+mn-lt"/>
          <a:ea typeface="+mn-ea"/>
          <a:cs typeface="+mn-cs"/>
        </a:defRPr>
      </a:lvl5pPr>
      <a:lvl6pPr marL="544411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sz="390" kern="1200">
          <a:solidFill>
            <a:schemeClr val="tx1"/>
          </a:solidFill>
          <a:latin typeface="+mn-lt"/>
          <a:ea typeface="+mn-ea"/>
          <a:cs typeface="+mn-cs"/>
        </a:defRPr>
      </a:lvl6pPr>
      <a:lvl7pPr marL="643395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sz="390" kern="1200">
          <a:solidFill>
            <a:schemeClr val="tx1"/>
          </a:solidFill>
          <a:latin typeface="+mn-lt"/>
          <a:ea typeface="+mn-ea"/>
          <a:cs typeface="+mn-cs"/>
        </a:defRPr>
      </a:lvl7pPr>
      <a:lvl8pPr marL="742379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sz="390" kern="1200">
          <a:solidFill>
            <a:schemeClr val="tx1"/>
          </a:solidFill>
          <a:latin typeface="+mn-lt"/>
          <a:ea typeface="+mn-ea"/>
          <a:cs typeface="+mn-cs"/>
        </a:defRPr>
      </a:lvl8pPr>
      <a:lvl9pPr marL="841362" indent="-49492" algn="l" defTabSz="197968" rtl="0" eaLnBrk="1" latinLnBrk="0" hangingPunct="1">
        <a:lnSpc>
          <a:spcPct val="90000"/>
        </a:lnSpc>
        <a:spcBef>
          <a:spcPts val="108"/>
        </a:spcBef>
        <a:buFont typeface="Arial" panose="020B0604020202020204" pitchFamily="34" charset="0"/>
        <a:buChar char="•"/>
        <a:defRPr sz="3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1pPr>
      <a:lvl2pPr marL="98984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2pPr>
      <a:lvl3pPr marL="197968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3pPr>
      <a:lvl4pPr marL="296951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4pPr>
      <a:lvl5pPr marL="395935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5pPr>
      <a:lvl6pPr marL="494919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6pPr>
      <a:lvl7pPr marL="593903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7pPr>
      <a:lvl8pPr marL="692887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8pPr>
      <a:lvl9pPr marL="791870" algn="l" defTabSz="197968" rtl="0" eaLnBrk="1" latinLnBrk="0" hangingPunct="1">
        <a:defRPr sz="3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: zaokroženi vogali 3">
            <a:extLst>
              <a:ext uri="{FF2B5EF4-FFF2-40B4-BE49-F238E27FC236}">
                <a16:creationId xmlns:a16="http://schemas.microsoft.com/office/drawing/2014/main" id="{B9897174-3A54-D1FC-1376-01AEF75705E3}"/>
              </a:ext>
            </a:extLst>
          </p:cNvPr>
          <p:cNvSpPr/>
          <p:nvPr/>
        </p:nvSpPr>
        <p:spPr>
          <a:xfrm>
            <a:off x="-5236" y="0"/>
            <a:ext cx="1979613" cy="3060700"/>
          </a:xfrm>
          <a:prstGeom prst="roundRect">
            <a:avLst>
              <a:gd name="adj" fmla="val 683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b="1" dirty="0"/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A1EBECF7-D2C3-242A-B5FE-B3AF058E1158}"/>
              </a:ext>
            </a:extLst>
          </p:cNvPr>
          <p:cNvSpPr txBox="1"/>
          <p:nvPr/>
        </p:nvSpPr>
        <p:spPr>
          <a:xfrm>
            <a:off x="80630" y="2075665"/>
            <a:ext cx="18815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/>
              <a:t>0,75</a:t>
            </a:r>
            <a:r>
              <a:rPr lang="sl-SI" sz="800" b="1" dirty="0"/>
              <a:t> </a:t>
            </a:r>
            <a:r>
              <a:rPr lang="sl-SI" sz="800" i="1" dirty="0"/>
              <a:t>l </a:t>
            </a:r>
            <a:r>
              <a:rPr lang="sl-SI" sz="800" b="1" dirty="0"/>
              <a:t>  </a:t>
            </a:r>
            <a:r>
              <a:rPr lang="sl-SI" sz="800" dirty="0"/>
              <a:t>alk: </a:t>
            </a:r>
            <a:r>
              <a:rPr lang="sl-SI" sz="900" b="1" dirty="0"/>
              <a:t>13,0</a:t>
            </a:r>
            <a:r>
              <a:rPr lang="sl-SI" sz="900" dirty="0"/>
              <a:t> </a:t>
            </a:r>
            <a:r>
              <a:rPr lang="sl-SI" sz="800" dirty="0"/>
              <a:t>% vol    VSEBUJE SULFIT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3E86AEC1-E9A9-014C-BD36-E7AD817A2EE9}"/>
              </a:ext>
            </a:extLst>
          </p:cNvPr>
          <p:cNvSpPr txBox="1"/>
          <p:nvPr/>
        </p:nvSpPr>
        <p:spPr>
          <a:xfrm>
            <a:off x="148471" y="1902815"/>
            <a:ext cx="17252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Št. odločbe: LJ 84/2025  Serija 1</a:t>
            </a:r>
            <a:endParaRPr lang="sl-SI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78088F2D-6356-B30C-3C52-804CDC10BACA}"/>
              </a:ext>
            </a:extLst>
          </p:cNvPr>
          <p:cNvSpPr txBox="1"/>
          <p:nvPr/>
        </p:nvSpPr>
        <p:spPr>
          <a:xfrm>
            <a:off x="80630" y="2252507"/>
            <a:ext cx="1267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dirty="0"/>
              <a:t>PRIDELALA IN POLNILA:</a:t>
            </a:r>
            <a:br>
              <a:rPr lang="sv-SE" sz="800" dirty="0"/>
            </a:br>
            <a:r>
              <a:rPr lang="sv-SE" sz="800" dirty="0"/>
              <a:t>Franko in Martin Fabjan</a:t>
            </a:r>
            <a:br>
              <a:rPr lang="sv-SE" sz="800" dirty="0"/>
            </a:br>
            <a:r>
              <a:rPr lang="sv-SE" sz="800" dirty="0"/>
              <a:t>Kobdilj 54/d, 6222 Štanje</a:t>
            </a:r>
            <a:r>
              <a:rPr lang="sl-SI" sz="800" dirty="0"/>
              <a:t>l</a:t>
            </a:r>
            <a:br>
              <a:rPr lang="sv-SE" sz="800" dirty="0"/>
            </a:br>
            <a:r>
              <a:rPr lang="sv-SE" sz="800" dirty="0"/>
              <a:t>www.vinafabjan.si</a:t>
            </a:r>
            <a:endParaRPr lang="sl-SI" sz="800" dirty="0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6A2C0924-91BE-8B91-249E-1807E6B46532}"/>
              </a:ext>
            </a:extLst>
          </p:cNvPr>
          <p:cNvSpPr txBox="1"/>
          <p:nvPr/>
        </p:nvSpPr>
        <p:spPr>
          <a:xfrm>
            <a:off x="245230" y="2806784"/>
            <a:ext cx="15859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PRIDELANO V SLOVENIJI</a:t>
            </a:r>
          </a:p>
          <a:p>
            <a:endParaRPr lang="sl-SI" dirty="0"/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DF4236D7-77A6-8FF9-2948-C6B49A85E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926" y="2316211"/>
            <a:ext cx="527961" cy="520898"/>
          </a:xfrm>
          <a:prstGeom prst="rect">
            <a:avLst/>
          </a:prstGeom>
        </p:spPr>
      </p:pic>
      <p:cxnSp>
        <p:nvCxnSpPr>
          <p:cNvPr id="15" name="Raven povezovalnik 14">
            <a:extLst>
              <a:ext uri="{FF2B5EF4-FFF2-40B4-BE49-F238E27FC236}">
                <a16:creationId xmlns:a16="http://schemas.microsoft.com/office/drawing/2014/main" id="{7FEA020F-2BBF-1DC8-2689-30EE65386BC5}"/>
              </a:ext>
            </a:extLst>
          </p:cNvPr>
          <p:cNvCxnSpPr>
            <a:cxnSpLocks/>
          </p:cNvCxnSpPr>
          <p:nvPr/>
        </p:nvCxnSpPr>
        <p:spPr>
          <a:xfrm>
            <a:off x="31234" y="2260680"/>
            <a:ext cx="1917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Raven povezovalnik 16">
            <a:extLst>
              <a:ext uri="{FF2B5EF4-FFF2-40B4-BE49-F238E27FC236}">
                <a16:creationId xmlns:a16="http://schemas.microsoft.com/office/drawing/2014/main" id="{22B73DD5-0118-DB61-C083-1CD8EA7905D1}"/>
              </a:ext>
            </a:extLst>
          </p:cNvPr>
          <p:cNvCxnSpPr>
            <a:cxnSpLocks/>
          </p:cNvCxnSpPr>
          <p:nvPr/>
        </p:nvCxnSpPr>
        <p:spPr>
          <a:xfrm>
            <a:off x="31234" y="2100882"/>
            <a:ext cx="1917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Raven povezovalnik 17">
            <a:extLst>
              <a:ext uri="{FF2B5EF4-FFF2-40B4-BE49-F238E27FC236}">
                <a16:creationId xmlns:a16="http://schemas.microsoft.com/office/drawing/2014/main" id="{11BF138A-E717-A6FE-C1EA-642DEA94DAC2}"/>
              </a:ext>
            </a:extLst>
          </p:cNvPr>
          <p:cNvCxnSpPr>
            <a:cxnSpLocks/>
          </p:cNvCxnSpPr>
          <p:nvPr/>
        </p:nvCxnSpPr>
        <p:spPr>
          <a:xfrm>
            <a:off x="26000" y="1565689"/>
            <a:ext cx="1917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6960827A-347E-B7D4-F937-349CBC545C43}"/>
              </a:ext>
            </a:extLst>
          </p:cNvPr>
          <p:cNvSpPr txBox="1"/>
          <p:nvPr/>
        </p:nvSpPr>
        <p:spPr>
          <a:xfrm>
            <a:off x="180403" y="1545429"/>
            <a:ext cx="16083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Kakovostno vino ZGP, belo vino, </a:t>
            </a:r>
          </a:p>
          <a:p>
            <a:pPr algn="ctr"/>
            <a: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suho, servirati pri 12-14°C</a:t>
            </a:r>
            <a:b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VIPAVSKA DOLINA</a:t>
            </a:r>
            <a:endParaRPr lang="sl-SI" sz="1600" dirty="0"/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30C0BEEA-C75D-E369-A1EE-4C783712B95A}"/>
              </a:ext>
            </a:extLst>
          </p:cNvPr>
          <p:cNvSpPr txBox="1"/>
          <p:nvPr/>
        </p:nvSpPr>
        <p:spPr>
          <a:xfrm>
            <a:off x="112469" y="404244"/>
            <a:ext cx="1802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PROSTOR </a:t>
            </a:r>
          </a:p>
          <a:p>
            <a:pPr algn="ctr"/>
            <a:r>
              <a:rPr lang="sl-SI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VAŠ LOGOTIP, TEKST IN OSTALO.</a:t>
            </a:r>
            <a:endParaRPr lang="sl-SI" sz="3600" b="1" dirty="0"/>
          </a:p>
        </p:txBody>
      </p:sp>
      <p:cxnSp>
        <p:nvCxnSpPr>
          <p:cNvPr id="23" name="Raven povezovalnik 22">
            <a:extLst>
              <a:ext uri="{FF2B5EF4-FFF2-40B4-BE49-F238E27FC236}">
                <a16:creationId xmlns:a16="http://schemas.microsoft.com/office/drawing/2014/main" id="{2B4A448A-1BBB-AD5F-D3E2-FC9247007900}"/>
              </a:ext>
            </a:extLst>
          </p:cNvPr>
          <p:cNvCxnSpPr/>
          <p:nvPr/>
        </p:nvCxnSpPr>
        <p:spPr>
          <a:xfrm>
            <a:off x="452438" y="2105073"/>
            <a:ext cx="0" cy="150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Raven povezovalnik 23">
            <a:extLst>
              <a:ext uri="{FF2B5EF4-FFF2-40B4-BE49-F238E27FC236}">
                <a16:creationId xmlns:a16="http://schemas.microsoft.com/office/drawing/2014/main" id="{5D58755D-2DA2-1B6B-F0C1-D78877F5DF2E}"/>
              </a:ext>
            </a:extLst>
          </p:cNvPr>
          <p:cNvCxnSpPr/>
          <p:nvPr/>
        </p:nvCxnSpPr>
        <p:spPr>
          <a:xfrm>
            <a:off x="1147762" y="2100882"/>
            <a:ext cx="0" cy="150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PoljeZBesedilom 26">
            <a:extLst>
              <a:ext uri="{FF2B5EF4-FFF2-40B4-BE49-F238E27FC236}">
                <a16:creationId xmlns:a16="http://schemas.microsoft.com/office/drawing/2014/main" id="{901F1B3A-770F-392E-BBF0-DF84DAD144B2}"/>
              </a:ext>
            </a:extLst>
          </p:cNvPr>
          <p:cNvSpPr txBox="1"/>
          <p:nvPr/>
        </p:nvSpPr>
        <p:spPr>
          <a:xfrm>
            <a:off x="393182" y="968828"/>
            <a:ext cx="12358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700" dirty="0"/>
              <a:t>(Črno bela tehnika)</a:t>
            </a:r>
          </a:p>
        </p:txBody>
      </p:sp>
    </p:spTree>
    <p:extLst>
      <p:ext uri="{BB962C8B-B14F-4D97-AF65-F5344CB8AC3E}">
        <p14:creationId xmlns:p14="http://schemas.microsoft.com/office/powerpoint/2010/main" val="1297110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1B4A7-E5BB-B1B0-9CBB-4BDD94A9C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: zaokroženi vogali 3">
            <a:extLst>
              <a:ext uri="{FF2B5EF4-FFF2-40B4-BE49-F238E27FC236}">
                <a16:creationId xmlns:a16="http://schemas.microsoft.com/office/drawing/2014/main" id="{0CF793A4-CDB2-B520-E898-B3D558CD1502}"/>
              </a:ext>
            </a:extLst>
          </p:cNvPr>
          <p:cNvSpPr/>
          <p:nvPr/>
        </p:nvSpPr>
        <p:spPr>
          <a:xfrm>
            <a:off x="-5236" y="0"/>
            <a:ext cx="1979613" cy="3060700"/>
          </a:xfrm>
          <a:prstGeom prst="roundRect">
            <a:avLst>
              <a:gd name="adj" fmla="val 683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b="1" dirty="0"/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03D1A754-7B28-8430-9D76-A5E84378840F}"/>
              </a:ext>
            </a:extLst>
          </p:cNvPr>
          <p:cNvSpPr txBox="1"/>
          <p:nvPr/>
        </p:nvSpPr>
        <p:spPr>
          <a:xfrm>
            <a:off x="80630" y="2075665"/>
            <a:ext cx="18815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/>
              <a:t>0,75</a:t>
            </a:r>
            <a:r>
              <a:rPr lang="sl-SI" sz="800" b="1" dirty="0"/>
              <a:t> </a:t>
            </a:r>
            <a:r>
              <a:rPr lang="sl-SI" sz="800" i="1" dirty="0"/>
              <a:t>l </a:t>
            </a:r>
            <a:r>
              <a:rPr lang="sl-SI" sz="800" b="1" dirty="0"/>
              <a:t>  </a:t>
            </a:r>
            <a:r>
              <a:rPr lang="sl-SI" sz="800" dirty="0"/>
              <a:t>alk: </a:t>
            </a:r>
            <a:r>
              <a:rPr lang="sl-SI" sz="900" b="1" dirty="0"/>
              <a:t>13,0</a:t>
            </a:r>
            <a:r>
              <a:rPr lang="sl-SI" sz="900" dirty="0"/>
              <a:t> </a:t>
            </a:r>
            <a:r>
              <a:rPr lang="sl-SI" sz="800" dirty="0"/>
              <a:t>% vol    VSEBUJE SULFIT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554A5952-C940-160F-BA84-FAE9134FDB0F}"/>
              </a:ext>
            </a:extLst>
          </p:cNvPr>
          <p:cNvSpPr txBox="1"/>
          <p:nvPr/>
        </p:nvSpPr>
        <p:spPr>
          <a:xfrm>
            <a:off x="148471" y="1902815"/>
            <a:ext cx="17252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Št. odločbe: LJ 84/2025  Serija 1</a:t>
            </a:r>
            <a:endParaRPr lang="sl-SI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6F0042F5-E3AD-F57F-09DE-454880AFCD80}"/>
              </a:ext>
            </a:extLst>
          </p:cNvPr>
          <p:cNvSpPr txBox="1"/>
          <p:nvPr/>
        </p:nvSpPr>
        <p:spPr>
          <a:xfrm>
            <a:off x="80630" y="2252507"/>
            <a:ext cx="1267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dirty="0"/>
              <a:t>PRIDELALA IN POLNILA:</a:t>
            </a:r>
            <a:br>
              <a:rPr lang="sv-SE" sz="800" dirty="0"/>
            </a:br>
            <a:r>
              <a:rPr lang="sv-SE" sz="800" dirty="0"/>
              <a:t>Franko in Martin Fabjan</a:t>
            </a:r>
            <a:br>
              <a:rPr lang="sv-SE" sz="800" dirty="0"/>
            </a:br>
            <a:r>
              <a:rPr lang="sv-SE" sz="800" dirty="0"/>
              <a:t>Kobdilj 54/d, 6222 Štanje</a:t>
            </a:r>
            <a:r>
              <a:rPr lang="sl-SI" sz="800" dirty="0"/>
              <a:t>l</a:t>
            </a:r>
            <a:br>
              <a:rPr lang="sv-SE" sz="800" dirty="0"/>
            </a:br>
            <a:r>
              <a:rPr lang="sv-SE" sz="800" dirty="0"/>
              <a:t>www.vinafabjan.si</a:t>
            </a:r>
            <a:endParaRPr lang="sl-SI" sz="800" dirty="0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8AC3272B-7430-39CC-5D68-59A2237D64ED}"/>
              </a:ext>
            </a:extLst>
          </p:cNvPr>
          <p:cNvSpPr txBox="1"/>
          <p:nvPr/>
        </p:nvSpPr>
        <p:spPr>
          <a:xfrm>
            <a:off x="245230" y="2806784"/>
            <a:ext cx="15859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PRIDELANO V SLOVENIJI</a:t>
            </a:r>
          </a:p>
          <a:p>
            <a:endParaRPr lang="sl-SI" dirty="0"/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5250303E-3AF2-F508-3F0F-FEE9E3B96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926" y="2316211"/>
            <a:ext cx="527961" cy="520898"/>
          </a:xfrm>
          <a:prstGeom prst="rect">
            <a:avLst/>
          </a:prstGeom>
        </p:spPr>
      </p:pic>
      <p:cxnSp>
        <p:nvCxnSpPr>
          <p:cNvPr id="15" name="Raven povezovalnik 14">
            <a:extLst>
              <a:ext uri="{FF2B5EF4-FFF2-40B4-BE49-F238E27FC236}">
                <a16:creationId xmlns:a16="http://schemas.microsoft.com/office/drawing/2014/main" id="{C02B3E9E-AC46-AE03-A58B-BBC65BAC9C68}"/>
              </a:ext>
            </a:extLst>
          </p:cNvPr>
          <p:cNvCxnSpPr>
            <a:cxnSpLocks/>
          </p:cNvCxnSpPr>
          <p:nvPr/>
        </p:nvCxnSpPr>
        <p:spPr>
          <a:xfrm>
            <a:off x="31234" y="2260680"/>
            <a:ext cx="1917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Raven povezovalnik 16">
            <a:extLst>
              <a:ext uri="{FF2B5EF4-FFF2-40B4-BE49-F238E27FC236}">
                <a16:creationId xmlns:a16="http://schemas.microsoft.com/office/drawing/2014/main" id="{9ACDE30D-C199-ECC2-DE47-8B7713E00A93}"/>
              </a:ext>
            </a:extLst>
          </p:cNvPr>
          <p:cNvCxnSpPr>
            <a:cxnSpLocks/>
          </p:cNvCxnSpPr>
          <p:nvPr/>
        </p:nvCxnSpPr>
        <p:spPr>
          <a:xfrm>
            <a:off x="31234" y="2100882"/>
            <a:ext cx="1917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Raven povezovalnik 17">
            <a:extLst>
              <a:ext uri="{FF2B5EF4-FFF2-40B4-BE49-F238E27FC236}">
                <a16:creationId xmlns:a16="http://schemas.microsoft.com/office/drawing/2014/main" id="{63929294-3F94-217B-1A2A-2173579C9662}"/>
              </a:ext>
            </a:extLst>
          </p:cNvPr>
          <p:cNvCxnSpPr>
            <a:cxnSpLocks/>
          </p:cNvCxnSpPr>
          <p:nvPr/>
        </p:nvCxnSpPr>
        <p:spPr>
          <a:xfrm>
            <a:off x="26000" y="1565689"/>
            <a:ext cx="1917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1E1FB160-F51E-A80B-379F-62A1AD3C89E9}"/>
              </a:ext>
            </a:extLst>
          </p:cNvPr>
          <p:cNvSpPr txBox="1"/>
          <p:nvPr/>
        </p:nvSpPr>
        <p:spPr>
          <a:xfrm>
            <a:off x="180403" y="1545429"/>
            <a:ext cx="16083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Kakovostno vino ZGP, belo vino, </a:t>
            </a:r>
          </a:p>
          <a:p>
            <a:pPr algn="ctr"/>
            <a: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suho, servirati pri 12-14°C</a:t>
            </a:r>
            <a:b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l-SI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VIPAVSKA DOLINA</a:t>
            </a:r>
            <a:endParaRPr lang="sl-SI" sz="1600" dirty="0"/>
          </a:p>
        </p:txBody>
      </p:sp>
      <p:cxnSp>
        <p:nvCxnSpPr>
          <p:cNvPr id="23" name="Raven povezovalnik 22">
            <a:extLst>
              <a:ext uri="{FF2B5EF4-FFF2-40B4-BE49-F238E27FC236}">
                <a16:creationId xmlns:a16="http://schemas.microsoft.com/office/drawing/2014/main" id="{F32D63E8-D536-BE1C-4C10-BDE2A896F4A2}"/>
              </a:ext>
            </a:extLst>
          </p:cNvPr>
          <p:cNvCxnSpPr/>
          <p:nvPr/>
        </p:nvCxnSpPr>
        <p:spPr>
          <a:xfrm>
            <a:off x="452438" y="2105073"/>
            <a:ext cx="0" cy="150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Raven povezovalnik 23">
            <a:extLst>
              <a:ext uri="{FF2B5EF4-FFF2-40B4-BE49-F238E27FC236}">
                <a16:creationId xmlns:a16="http://schemas.microsoft.com/office/drawing/2014/main" id="{D13C2FA8-7C0D-84C6-CF27-BF73A39EBA34}"/>
              </a:ext>
            </a:extLst>
          </p:cNvPr>
          <p:cNvCxnSpPr/>
          <p:nvPr/>
        </p:nvCxnSpPr>
        <p:spPr>
          <a:xfrm>
            <a:off x="1147762" y="2100882"/>
            <a:ext cx="0" cy="1500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Slika 2">
            <a:extLst>
              <a:ext uri="{FF2B5EF4-FFF2-40B4-BE49-F238E27FC236}">
                <a16:creationId xmlns:a16="http://schemas.microsoft.com/office/drawing/2014/main" id="{DD6C7480-DADE-C35A-680F-F216AF746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15" y="85725"/>
            <a:ext cx="1791202" cy="1479964"/>
          </a:xfrm>
          <a:prstGeom prst="rect">
            <a:avLst/>
          </a:prstGeom>
        </p:spPr>
      </p:pic>
      <p:sp>
        <p:nvSpPr>
          <p:cNvPr id="5" name="Pravokotnik 4">
            <a:extLst>
              <a:ext uri="{FF2B5EF4-FFF2-40B4-BE49-F238E27FC236}">
                <a16:creationId xmlns:a16="http://schemas.microsoft.com/office/drawing/2014/main" id="{3241ED65-DF8C-6007-3924-D80C787006A2}"/>
              </a:ext>
            </a:extLst>
          </p:cNvPr>
          <p:cNvSpPr/>
          <p:nvPr/>
        </p:nvSpPr>
        <p:spPr>
          <a:xfrm rot="3668447">
            <a:off x="-342682" y="1230982"/>
            <a:ext cx="21852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l-SI" sz="5400" dirty="0">
                <a:ln w="0"/>
                <a:solidFill>
                  <a:schemeClr val="accent1">
                    <a:alpha val="32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Vzorec</a:t>
            </a:r>
          </a:p>
        </p:txBody>
      </p:sp>
    </p:spTree>
    <p:extLst>
      <p:ext uri="{BB962C8B-B14F-4D97-AF65-F5344CB8AC3E}">
        <p14:creationId xmlns:p14="http://schemas.microsoft.com/office/powerpoint/2010/main" val="363160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1510</TotalTime>
  <Words>136</Words>
  <Application>Microsoft Office PowerPoint</Application>
  <PresentationFormat>Po meri</PresentationFormat>
  <Paragraphs>16</Paragraphs>
  <Slides>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Officeova tema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11</cp:revision>
  <dcterms:created xsi:type="dcterms:W3CDTF">2026-09-23T17:47:56Z</dcterms:created>
  <dcterms:modified xsi:type="dcterms:W3CDTF">2026-10-24T12:07:01Z</dcterms:modified>
</cp:coreProperties>
</file>